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75" r:id="rId3"/>
    <p:sldId id="261" r:id="rId4"/>
    <p:sldId id="270" r:id="rId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41D9B-FC42-4E78-8299-E36FAD556499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5477-BDD9-44F9-AE54-EC42A03884F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41677-11D7-4AA8-8043-D7B313096D68}" type="datetimeFigureOut">
              <a:rPr lang="uk-UA" smtClean="0"/>
              <a:pPr/>
              <a:t>25.10.2018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6FEAB-F175-4C66-90C1-8B269ADB5B1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Управління змінами </a:t>
            </a:r>
            <a:br>
              <a:rPr lang="uk-UA" b="1" dirty="0" smtClean="0"/>
            </a:br>
            <a:r>
              <a:rPr lang="uk-UA" b="1" dirty="0" smtClean="0"/>
              <a:t>у сфері охорони здоров’я: </a:t>
            </a:r>
            <a:br>
              <a:rPr lang="uk-UA" b="1" dirty="0" smtClean="0"/>
            </a:br>
            <a:r>
              <a:rPr lang="uk-UA" b="1" dirty="0" smtClean="0"/>
              <a:t>проектний підхід</a:t>
            </a:r>
            <a:endParaRPr lang="uk-UA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844752"/>
            <a:ext cx="4536504" cy="1752600"/>
          </a:xfrm>
        </p:spPr>
        <p:txBody>
          <a:bodyPr>
            <a:normAutofit/>
          </a:bodyPr>
          <a:lstStyle/>
          <a:p>
            <a:pPr algn="r"/>
            <a:r>
              <a:rPr lang="uk-UA" sz="2400" b="1" i="1" dirty="0" err="1" smtClean="0">
                <a:solidFill>
                  <a:schemeClr val="tx1"/>
                </a:solidFill>
              </a:rPr>
              <a:t>Бабова</a:t>
            </a:r>
            <a:r>
              <a:rPr lang="uk-UA" sz="2400" b="1" i="1" dirty="0" smtClean="0">
                <a:solidFill>
                  <a:schemeClr val="tx1"/>
                </a:solidFill>
              </a:rPr>
              <a:t> І.К., </a:t>
            </a:r>
          </a:p>
          <a:p>
            <a:pPr algn="r"/>
            <a:r>
              <a:rPr lang="uk-UA" sz="2400" b="1" i="1" dirty="0" err="1" smtClean="0">
                <a:solidFill>
                  <a:schemeClr val="tx1"/>
                </a:solidFill>
              </a:rPr>
              <a:t>д.мед.н</a:t>
            </a:r>
            <a:r>
              <a:rPr lang="uk-UA" sz="2400" b="1" i="1" dirty="0" smtClean="0">
                <a:solidFill>
                  <a:schemeClr val="tx1"/>
                </a:solidFill>
              </a:rPr>
              <a:t>., професор кафедри проектного менеджменту</a:t>
            </a:r>
            <a:endParaRPr lang="uk-UA" sz="2400" b="1" i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ÐÐ°ÑÑÐ¸Ð½ÐºÐ¸ Ð¿Ð¾ Ð·Ð°Ð¿ÑÐ¾ÑÑ project management in healthca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437112"/>
            <a:ext cx="2931538" cy="1968624"/>
          </a:xfrm>
          <a:prstGeom prst="rect">
            <a:avLst/>
          </a:prstGeom>
          <a:noFill/>
        </p:spPr>
      </p:pic>
      <p:pic>
        <p:nvPicPr>
          <p:cNvPr id="9" name="Picture 2" descr="http://www.oridu.odessa.ua/pic/golovna/shapka_os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15475" cy="1314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Picture 4" descr="ÐÐ°ÑÑÐ¸Ð½ÐºÐ¸ Ð¿Ð¾ Ð·Ð°Ð¿ÑÐ¾ÑÑ ÑÐµÑÐ¾ÑÐ¼Ð° Ð¾ÑÐ¾ÑÐ¾Ð½Ð¸ Ð·Ð´Ð¾ÑÐ¾Ð²'Ñ 2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1934"/>
            <a:ext cx="4680520" cy="1642506"/>
          </a:xfrm>
          <a:prstGeom prst="rect">
            <a:avLst/>
          </a:prstGeom>
          <a:noFill/>
        </p:spPr>
      </p:pic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4605" y="1484785"/>
            <a:ext cx="5226461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78098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"П'ять чудес змін"</a:t>
            </a:r>
            <a:endParaRPr lang="uk-UA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520" y="764704"/>
            <a:ext cx="9144000" cy="165618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Лаконічна структура </a:t>
            </a:r>
            <a:r>
              <a:rPr lang="uk-UA" dirty="0"/>
              <a:t>управління змінами для працівників </a:t>
            </a:r>
            <a:r>
              <a:rPr lang="uk-UA" dirty="0" smtClean="0"/>
              <a:t>сфери </a:t>
            </a:r>
            <a:r>
              <a:rPr lang="uk-UA" dirty="0"/>
              <a:t>охорони </a:t>
            </a:r>
            <a:r>
              <a:rPr lang="uk-UA" dirty="0" smtClean="0"/>
              <a:t>здоров’я в основі якої є </a:t>
            </a:r>
            <a:r>
              <a:rPr lang="uk-UA" dirty="0"/>
              <a:t>формування відповідей на п’ять основних питань на шляху до змін</a:t>
            </a:r>
            <a:r>
              <a:rPr lang="uk-UA" dirty="0" smtClean="0"/>
              <a:t>: </a:t>
            </a:r>
            <a:r>
              <a:rPr lang="en-US" dirty="0" smtClean="0"/>
              <a:t>Why </a:t>
            </a:r>
            <a:r>
              <a:rPr lang="uk-UA" dirty="0" smtClean="0"/>
              <a:t>(Чому), </a:t>
            </a:r>
            <a:r>
              <a:rPr lang="en-US" dirty="0" smtClean="0"/>
              <a:t>What</a:t>
            </a:r>
            <a:r>
              <a:rPr lang="uk-UA" dirty="0" smtClean="0"/>
              <a:t> (Що), </a:t>
            </a:r>
            <a:r>
              <a:rPr lang="en-US" dirty="0" smtClean="0"/>
              <a:t>Who</a:t>
            </a:r>
            <a:r>
              <a:rPr lang="uk-UA" dirty="0" smtClean="0"/>
              <a:t> (Хто), </a:t>
            </a:r>
            <a:r>
              <a:rPr lang="en-US" dirty="0" smtClean="0"/>
              <a:t>How</a:t>
            </a:r>
            <a:r>
              <a:rPr lang="uk-UA" dirty="0" smtClean="0"/>
              <a:t> (Як), </a:t>
            </a:r>
            <a:r>
              <a:rPr lang="en-US" dirty="0" smtClean="0"/>
              <a:t>What if</a:t>
            </a:r>
            <a:r>
              <a:rPr lang="uk-UA" dirty="0" smtClean="0"/>
              <a:t> (Якщо). </a:t>
            </a:r>
            <a:endParaRPr lang="uk-UA" dirty="0" smtClean="0"/>
          </a:p>
        </p:txBody>
      </p:sp>
      <p:grpSp>
        <p:nvGrpSpPr>
          <p:cNvPr id="4" name="Группа 6"/>
          <p:cNvGrpSpPr/>
          <p:nvPr/>
        </p:nvGrpSpPr>
        <p:grpSpPr>
          <a:xfrm>
            <a:off x="35496" y="2924944"/>
            <a:ext cx="3024336" cy="3573016"/>
            <a:chOff x="35496" y="3284984"/>
            <a:chExt cx="3024336" cy="3573016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5868" t="24800" r="58849" b="63262"/>
            <a:stretch>
              <a:fillRect/>
            </a:stretch>
          </p:blipFill>
          <p:spPr bwMode="auto">
            <a:xfrm>
              <a:off x="35496" y="6021288"/>
              <a:ext cx="3024336" cy="83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2392" t="46255" r="47743" b="15732"/>
            <a:stretch>
              <a:fillRect/>
            </a:stretch>
          </p:blipFill>
          <p:spPr bwMode="auto">
            <a:xfrm>
              <a:off x="395536" y="3284984"/>
              <a:ext cx="2376264" cy="2664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одержимое 2"/>
          <p:cNvSpPr txBox="1">
            <a:spLocks/>
          </p:cNvSpPr>
          <p:nvPr/>
        </p:nvSpPr>
        <p:spPr>
          <a:xfrm>
            <a:off x="2952328" y="2060848"/>
            <a:ext cx="6084168" cy="4437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200" b="1" dirty="0">
                <a:solidFill>
                  <a:srgbClr val="0070C0"/>
                </a:solidFill>
              </a:rPr>
              <a:t>Ч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ому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зміни – передбачає ретельний аналіз проблеми, поточного стану організації, усвідомлення, чому рішення цих проблем є настільки важливим і терміновим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200" b="1" dirty="0">
                <a:solidFill>
                  <a:srgbClr val="00B050"/>
                </a:solidFill>
              </a:rPr>
              <a:t>Щ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стосується змін – означає наявність чіткого і переконливого бачення змін структур (процесів, тощо) з вигодами, які будуть реалізовані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200" b="1" dirty="0">
                <a:solidFill>
                  <a:srgbClr val="7030A0"/>
                </a:solidFill>
              </a:rPr>
              <a:t>Х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для змін – розуміти, хто може бути ключем до захисту і просуванню змін та як найкраще залучати цих людей до реалізації змін, а також хто може протистояти або блокувати їх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200" b="1" dirty="0">
                <a:solidFill>
                  <a:schemeClr val="accent6">
                    <a:lumMod val="75000"/>
                  </a:schemeClr>
                </a:solidFill>
              </a:rPr>
              <a:t>Я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змінювати – означає знання того, які дії необхідні в короткостроковій і середньостроковій перспективі для досягнення бажаних змін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200" b="1" dirty="0">
                <a:solidFill>
                  <a:srgbClr val="FF0000"/>
                </a:solidFill>
              </a:rPr>
              <a:t>Щ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робити,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якщо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це значить приділити увагу потенційних проблем на ранньому етапі процесу планування, щоб звести до мінімуму ризик їх виникнення на пізніх етапах і запобігти провалу.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6300609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i="1" dirty="0" err="1"/>
              <a:t>Change</a:t>
            </a:r>
            <a:r>
              <a:rPr lang="uk-UA" sz="1600" i="1" dirty="0"/>
              <a:t> </a:t>
            </a:r>
            <a:r>
              <a:rPr lang="uk-UA" sz="1600" i="1" dirty="0" err="1"/>
              <a:t>Management</a:t>
            </a:r>
            <a:r>
              <a:rPr lang="uk-UA" sz="1600" i="1" dirty="0"/>
              <a:t> </a:t>
            </a:r>
            <a:r>
              <a:rPr lang="uk-UA" sz="1600" i="1" dirty="0" err="1"/>
              <a:t>in</a:t>
            </a:r>
            <a:r>
              <a:rPr lang="uk-UA" sz="1600" i="1" dirty="0"/>
              <a:t> </a:t>
            </a:r>
            <a:r>
              <a:rPr lang="uk-UA" sz="1600" i="1" dirty="0" err="1"/>
              <a:t>Action</a:t>
            </a:r>
            <a:r>
              <a:rPr lang="uk-UA" sz="1600" i="1" dirty="0"/>
              <a:t>. </a:t>
            </a:r>
            <a:r>
              <a:rPr lang="uk-UA" sz="1600" i="1" dirty="0" err="1"/>
              <a:t>Planning</a:t>
            </a:r>
            <a:r>
              <a:rPr lang="uk-UA" sz="1600" i="1" dirty="0"/>
              <a:t> </a:t>
            </a:r>
            <a:r>
              <a:rPr lang="uk-UA" sz="1600" i="1" dirty="0" err="1"/>
              <a:t>and</a:t>
            </a:r>
            <a:r>
              <a:rPr lang="uk-UA" sz="1600" i="1" dirty="0"/>
              <a:t> </a:t>
            </a:r>
            <a:r>
              <a:rPr lang="uk-UA" sz="1600" i="1" dirty="0" err="1"/>
              <a:t>implementing</a:t>
            </a:r>
            <a:r>
              <a:rPr lang="uk-UA" sz="1600" i="1" dirty="0"/>
              <a:t> </a:t>
            </a:r>
            <a:r>
              <a:rPr lang="uk-UA" sz="1600" i="1" dirty="0" err="1"/>
              <a:t>change</a:t>
            </a:r>
            <a:r>
              <a:rPr lang="uk-UA" sz="1600" i="1" dirty="0"/>
              <a:t> </a:t>
            </a:r>
            <a:r>
              <a:rPr lang="uk-UA" sz="1600" i="1" dirty="0" err="1"/>
              <a:t>in</a:t>
            </a:r>
            <a:r>
              <a:rPr lang="uk-UA" sz="1600" i="1" dirty="0"/>
              <a:t> </a:t>
            </a:r>
            <a:r>
              <a:rPr lang="uk-UA" sz="1600" i="1" dirty="0" err="1"/>
              <a:t>healthcare</a:t>
            </a:r>
            <a:r>
              <a:rPr lang="uk-UA" sz="1600" i="1" dirty="0"/>
              <a:t>: a </a:t>
            </a:r>
            <a:r>
              <a:rPr lang="uk-UA" sz="1600" i="1" dirty="0" err="1"/>
              <a:t>practical</a:t>
            </a:r>
            <a:r>
              <a:rPr lang="uk-UA" sz="1600" i="1" dirty="0"/>
              <a:t> </a:t>
            </a:r>
            <a:r>
              <a:rPr lang="uk-UA" sz="1600" i="1" dirty="0" err="1"/>
              <a:t>guide</a:t>
            </a:r>
            <a:r>
              <a:rPr lang="uk-UA" sz="1600" i="1" dirty="0"/>
              <a:t> </a:t>
            </a:r>
            <a:r>
              <a:rPr lang="uk-UA" sz="1600" i="1" dirty="0" err="1"/>
              <a:t>for</a:t>
            </a:r>
            <a:r>
              <a:rPr lang="uk-UA" sz="1600" i="1" dirty="0"/>
              <a:t> </a:t>
            </a:r>
            <a:r>
              <a:rPr lang="uk-UA" sz="1600" i="1" dirty="0" err="1"/>
              <a:t>managers</a:t>
            </a:r>
            <a:r>
              <a:rPr lang="uk-UA" sz="1600" i="1" dirty="0"/>
              <a:t> </a:t>
            </a:r>
            <a:r>
              <a:rPr lang="uk-UA" sz="1600" i="1" dirty="0" err="1"/>
              <a:t>and</a:t>
            </a:r>
            <a:r>
              <a:rPr lang="uk-UA" sz="1600" i="1" dirty="0"/>
              <a:t> </a:t>
            </a:r>
            <a:r>
              <a:rPr lang="uk-UA" sz="1600" i="1" dirty="0" err="1"/>
              <a:t>clinicians</a:t>
            </a:r>
            <a:r>
              <a:rPr lang="uk-UA" sz="1600" i="1" dirty="0"/>
              <a:t>. </a:t>
            </a:r>
            <a:r>
              <a:rPr lang="en-US" sz="1600" i="1" dirty="0" smtClean="0"/>
              <a:t>London</a:t>
            </a:r>
            <a:r>
              <a:rPr lang="en-US" sz="1600" i="1" dirty="0"/>
              <a:t>:</a:t>
            </a:r>
            <a:r>
              <a:rPr lang="uk-UA" sz="1600" i="1" dirty="0"/>
              <a:t> HLSP </a:t>
            </a:r>
            <a:r>
              <a:rPr lang="uk-UA" sz="1600" i="1" dirty="0" err="1"/>
              <a:t>Institute</a:t>
            </a:r>
            <a:r>
              <a:rPr lang="uk-UA" sz="1600" i="1" dirty="0"/>
              <a:t>, 2010.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Спротив змінам </a:t>
            </a:r>
            <a:endParaRPr lang="uk-UA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27680" t="23540" r="18426" b="12201"/>
          <a:stretch>
            <a:fillRect/>
          </a:stretch>
        </p:blipFill>
        <p:spPr bwMode="auto">
          <a:xfrm>
            <a:off x="467544" y="1052735"/>
            <a:ext cx="7776864" cy="54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5436096" y="5157192"/>
            <a:ext cx="341987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>
              <a:spcBef>
                <a:spcPct val="20000"/>
              </a:spcBef>
            </a:pPr>
            <a:r>
              <a:rPr lang="uk-UA" dirty="0" smtClean="0"/>
              <a:t>При запровадженні змін фактори, </a:t>
            </a:r>
            <a:r>
              <a:rPr lang="uk-UA" dirty="0" err="1" smtClean="0"/>
              <a:t>пов</a:t>
            </a:r>
            <a:r>
              <a:rPr lang="ru-RU" dirty="0" smtClean="0"/>
              <a:t>’</a:t>
            </a:r>
            <a:r>
              <a:rPr lang="uk-UA" dirty="0" err="1" smtClean="0"/>
              <a:t>язані</a:t>
            </a:r>
            <a:r>
              <a:rPr lang="uk-UA" dirty="0" smtClean="0"/>
              <a:t> з людьми, є складнішими, ніж нестача ресурсів </a:t>
            </a:r>
            <a:endParaRPr kumimoji="0" lang="uk-UA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402814"/>
            <a:ext cx="49685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i="1" dirty="0" smtClean="0"/>
              <a:t>IBM </a:t>
            </a:r>
            <a:r>
              <a:rPr lang="uk-UA" sz="1600" i="1" dirty="0" err="1" smtClean="0"/>
              <a:t>Global</a:t>
            </a:r>
            <a:r>
              <a:rPr lang="uk-UA" sz="1600" i="1" dirty="0" smtClean="0"/>
              <a:t> </a:t>
            </a:r>
            <a:r>
              <a:rPr lang="uk-UA" sz="1600" i="1" dirty="0" err="1" smtClean="0"/>
              <a:t>Making</a:t>
            </a:r>
            <a:r>
              <a:rPr lang="uk-UA" sz="1600" i="1" dirty="0" smtClean="0"/>
              <a:t> </a:t>
            </a:r>
            <a:r>
              <a:rPr lang="uk-UA" sz="1600" i="1" dirty="0" err="1" smtClean="0"/>
              <a:t>Change</a:t>
            </a:r>
            <a:r>
              <a:rPr lang="uk-UA" sz="1600" i="1" dirty="0" smtClean="0"/>
              <a:t> </a:t>
            </a:r>
            <a:r>
              <a:rPr lang="uk-UA" sz="1600" i="1" dirty="0" err="1" smtClean="0"/>
              <a:t>Work</a:t>
            </a:r>
            <a:r>
              <a:rPr lang="uk-UA" sz="1600" i="1" dirty="0" smtClean="0"/>
              <a:t> </a:t>
            </a:r>
            <a:r>
              <a:rPr lang="uk-UA" sz="1600" i="1" dirty="0" err="1" smtClean="0"/>
              <a:t>Study</a:t>
            </a:r>
            <a:r>
              <a:rPr lang="uk-UA" sz="1600" i="1" dirty="0" smtClean="0"/>
              <a:t> , 2008</a:t>
            </a:r>
            <a:endParaRPr lang="uk-UA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244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Управління змінами  у сфері охорони здоров’я:  проектний підхід</vt:lpstr>
      <vt:lpstr>Слайд 2</vt:lpstr>
      <vt:lpstr>"П'ять чудес змін"</vt:lpstr>
      <vt:lpstr>Спротив змінам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Управління змінами  у сфері охорони здоров’я:  проектний підхід</dc:title>
  <dc:creator>Пользователь Windows</dc:creator>
  <cp:lastModifiedBy>Пользователь Windows</cp:lastModifiedBy>
  <cp:revision>4</cp:revision>
  <dcterms:created xsi:type="dcterms:W3CDTF">2018-10-25T07:33:44Z</dcterms:created>
  <dcterms:modified xsi:type="dcterms:W3CDTF">2018-10-25T20:26:26Z</dcterms:modified>
</cp:coreProperties>
</file>